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9" r:id="rId3"/>
    <p:sldId id="260" r:id="rId4"/>
    <p:sldId id="261" r:id="rId5"/>
    <p:sldId id="266" r:id="rId6"/>
    <p:sldId id="265" r:id="rId7"/>
    <p:sldId id="267" r:id="rId8"/>
    <p:sldId id="268" r:id="rId9"/>
    <p:sldId id="269" r:id="rId10"/>
    <p:sldId id="257" r:id="rId11"/>
    <p:sldId id="258" r:id="rId12"/>
    <p:sldId id="270" r:id="rId13"/>
    <p:sldId id="264" r:id="rId14"/>
    <p:sldId id="263" r:id="rId15"/>
    <p:sldId id="26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1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6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7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7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2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1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6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9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7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4390" y="1339457"/>
            <a:ext cx="7475220" cy="3035808"/>
          </a:xfrm>
        </p:spPr>
        <p:txBody>
          <a:bodyPr/>
          <a:lstStyle/>
          <a:p>
            <a:pPr algn="ctr"/>
            <a:r>
              <a:rPr lang="es-MX" sz="6000" dirty="0"/>
              <a:t>SUPERVISIÓN ESCOLAR Y LOS PROCESOS DE CAMBIO</a:t>
            </a:r>
            <a:endParaRPr lang="en-US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27954" y="5382747"/>
            <a:ext cx="5918454" cy="802386"/>
          </a:xfrm>
        </p:spPr>
        <p:txBody>
          <a:bodyPr>
            <a:normAutofit/>
          </a:bodyPr>
          <a:lstStyle/>
          <a:p>
            <a:pPr algn="r"/>
            <a:r>
              <a:rPr lang="es-MX" sz="1800" dirty="0" err="1"/>
              <a:t>Profr</a:t>
            </a:r>
            <a:r>
              <a:rPr lang="es-MX" sz="1800" dirty="0"/>
              <a:t>. Germán Cervantes Ayala.</a:t>
            </a:r>
          </a:p>
          <a:p>
            <a:pPr algn="r"/>
            <a:r>
              <a:rPr lang="es-MX" sz="1800" dirty="0"/>
              <a:t>Director General de la DGDE.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230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386" y="221119"/>
            <a:ext cx="7543800" cy="1609344"/>
          </a:xfrm>
        </p:spPr>
        <p:txBody>
          <a:bodyPr>
            <a:normAutofit/>
          </a:bodyPr>
          <a:lstStyle/>
          <a:p>
            <a:r>
              <a:rPr lang="es-MX" sz="4400" dirty="0"/>
              <a:t>PARA PONERNOS DE ACUERDO</a:t>
            </a:r>
            <a:endParaRPr lang="en-U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2386" y="1830463"/>
            <a:ext cx="7543800" cy="40507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000" dirty="0">
                <a:solidFill>
                  <a:srgbClr val="00B050"/>
                </a:solidFill>
              </a:rPr>
              <a:t>CONCIENCIA. </a:t>
            </a:r>
            <a:r>
              <a:rPr lang="es-MX" sz="2000" i="1" dirty="0"/>
              <a:t>Conocimiento espontáneo y más o menos vago de una realidad. No tenía conciencia de haber ofendido a nadie.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2000" i="1" dirty="0"/>
              <a:t>  </a:t>
            </a:r>
            <a:r>
              <a:rPr lang="es-MX" sz="2800" i="1" dirty="0"/>
              <a:t>Conocimiento claro y reflexivo de la realidad</a:t>
            </a:r>
            <a:r>
              <a:rPr lang="es-MX" sz="2000" i="1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s-MX" sz="2000" i="1" dirty="0"/>
          </a:p>
          <a:p>
            <a:pPr>
              <a:spcBef>
                <a:spcPts val="0"/>
              </a:spcBef>
            </a:pPr>
            <a:endParaRPr lang="es-MX" sz="20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s-MX" sz="2000" dirty="0">
                <a:solidFill>
                  <a:srgbClr val="00B050"/>
                </a:solidFill>
              </a:rPr>
              <a:t>CONSCIENTE</a:t>
            </a:r>
            <a:r>
              <a:rPr lang="es-MX" sz="2000" dirty="0"/>
              <a:t>.  </a:t>
            </a:r>
            <a:r>
              <a:rPr lang="es-MX" sz="2000" i="1" dirty="0" err="1"/>
              <a:t>adj</a:t>
            </a:r>
            <a:r>
              <a:rPr lang="es-MX" sz="2000" i="1" dirty="0"/>
              <a:t>. Dicho de una persona: Que tiene conocimiento de algo o se da cuenta de ello, </a:t>
            </a:r>
            <a:r>
              <a:rPr lang="es-MX" sz="2800" i="1" dirty="0"/>
              <a:t>especialmente de los propios actos y sus consecuencias</a:t>
            </a:r>
            <a:r>
              <a:rPr lang="es-MX" sz="2000" i="1" dirty="0"/>
              <a:t>. </a:t>
            </a:r>
          </a:p>
          <a:p>
            <a:endParaRPr lang="es-MX" sz="2000" dirty="0"/>
          </a:p>
          <a:p>
            <a:r>
              <a:rPr lang="es-MX" sz="2000" dirty="0">
                <a:solidFill>
                  <a:srgbClr val="0070C0"/>
                </a:solidFill>
              </a:rPr>
              <a:t>COMPETENCIA. </a:t>
            </a:r>
            <a:r>
              <a:rPr lang="es-MX" sz="2000" i="1" dirty="0"/>
              <a:t>2. f. Pericia, aptitud o idoneidad para hacer algo o </a:t>
            </a:r>
            <a:r>
              <a:rPr lang="es-MX" sz="2800" i="1" dirty="0"/>
              <a:t>intervenir en un asunto determinado.</a:t>
            </a:r>
          </a:p>
          <a:p>
            <a:pPr algn="r"/>
            <a:r>
              <a:rPr lang="en-US" sz="1800" i="1" dirty="0" err="1"/>
              <a:t>Diccionario</a:t>
            </a:r>
            <a:r>
              <a:rPr lang="en-US" sz="1800" i="1" dirty="0"/>
              <a:t> Real Academia Española</a:t>
            </a:r>
          </a:p>
        </p:txBody>
      </p:sp>
    </p:spTree>
    <p:extLst>
      <p:ext uri="{BB962C8B-B14F-4D97-AF65-F5344CB8AC3E}">
        <p14:creationId xmlns:p14="http://schemas.microsoft.com/office/powerpoint/2010/main" val="421068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251604"/>
              </p:ext>
            </p:extLst>
          </p:nvPr>
        </p:nvGraphicFramePr>
        <p:xfrm>
          <a:off x="1988818" y="1561751"/>
          <a:ext cx="5099860" cy="357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930">
                  <a:extLst>
                    <a:ext uri="{9D8B030D-6E8A-4147-A177-3AD203B41FA5}">
                      <a16:colId xmlns:a16="http://schemas.microsoft.com/office/drawing/2014/main" val="1687968803"/>
                    </a:ext>
                  </a:extLst>
                </a:gridCol>
                <a:gridCol w="2549930">
                  <a:extLst>
                    <a:ext uri="{9D8B030D-6E8A-4147-A177-3AD203B41FA5}">
                      <a16:colId xmlns:a16="http://schemas.microsoft.com/office/drawing/2014/main" val="1574416889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  <a:p>
                      <a:pPr algn="ctr"/>
                      <a:r>
                        <a:rPr lang="es-MX" sz="2400" dirty="0"/>
                        <a:t>4</a:t>
                      </a:r>
                    </a:p>
                    <a:p>
                      <a:pPr algn="ctr"/>
                      <a:r>
                        <a:rPr lang="es-MX" sz="1400" dirty="0"/>
                        <a:t> NO</a:t>
                      </a:r>
                      <a:r>
                        <a:rPr lang="es-MX" sz="1400" baseline="0" dirty="0"/>
                        <a:t> </a:t>
                      </a:r>
                      <a:r>
                        <a:rPr lang="es-MX" sz="1400" dirty="0"/>
                        <a:t>CONSCIENTE</a:t>
                      </a:r>
                      <a:r>
                        <a:rPr lang="es-MX" sz="1400" baseline="0" dirty="0"/>
                        <a:t> / </a:t>
                      </a:r>
                    </a:p>
                    <a:p>
                      <a:pPr algn="ctr"/>
                      <a:r>
                        <a:rPr lang="es-MX" sz="1400" baseline="0" dirty="0"/>
                        <a:t> </a:t>
                      </a:r>
                    </a:p>
                    <a:p>
                      <a:pPr algn="ctr"/>
                      <a:r>
                        <a:rPr lang="es-MX" sz="1400" baseline="0" dirty="0"/>
                        <a:t>COMPETENTE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  <a:p>
                      <a:pPr algn="ctr"/>
                      <a:r>
                        <a:rPr lang="es-MX" sz="2400" dirty="0"/>
                        <a:t>3</a:t>
                      </a:r>
                    </a:p>
                    <a:p>
                      <a:pPr algn="ctr"/>
                      <a:r>
                        <a:rPr lang="es-MX" sz="1400" dirty="0"/>
                        <a:t>CONSCIENTE</a:t>
                      </a:r>
                      <a:r>
                        <a:rPr lang="es-MX" sz="1400" baseline="0" dirty="0"/>
                        <a:t> /</a:t>
                      </a:r>
                    </a:p>
                    <a:p>
                      <a:pPr algn="ctr"/>
                      <a:r>
                        <a:rPr lang="es-MX" sz="1400" baseline="0" dirty="0"/>
                        <a:t> </a:t>
                      </a:r>
                    </a:p>
                    <a:p>
                      <a:pPr algn="ctr"/>
                      <a:r>
                        <a:rPr lang="es-MX" sz="1400" baseline="0" dirty="0"/>
                        <a:t>COMPETENTE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590240"/>
                  </a:ext>
                </a:extLst>
              </a:tr>
              <a:tr h="1705149"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pPr algn="ctr"/>
                      <a:r>
                        <a:rPr lang="es-MX" sz="2700" dirty="0"/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 </a:t>
                      </a:r>
                      <a:r>
                        <a:rPr lang="es-MX" sz="1400" baseline="0" dirty="0"/>
                        <a:t> NO </a:t>
                      </a:r>
                      <a:r>
                        <a:rPr lang="es-MX" sz="1400" dirty="0"/>
                        <a:t>CONSCIENTE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NO</a:t>
                      </a:r>
                      <a:r>
                        <a:rPr lang="es-MX" sz="1400" baseline="0" dirty="0"/>
                        <a:t> </a:t>
                      </a:r>
                      <a:r>
                        <a:rPr lang="es-MX" sz="1400" dirty="0"/>
                        <a:t>COMPETENTE</a:t>
                      </a:r>
                      <a:endParaRPr lang="en-US" sz="1400" dirty="0"/>
                    </a:p>
                    <a:p>
                      <a:pPr algn="ctr"/>
                      <a:endParaRPr lang="es-MX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  <a:p>
                      <a:pPr algn="ctr"/>
                      <a:r>
                        <a:rPr lang="es-MX" sz="2400" dirty="0"/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CONSCIENTE</a:t>
                      </a:r>
                      <a:r>
                        <a:rPr lang="es-MX" sz="1400" baseline="0" dirty="0"/>
                        <a:t> 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/>
                        <a:t>NO COMPETENTE </a:t>
                      </a:r>
                      <a:endParaRPr lang="en-US" sz="1400" dirty="0"/>
                    </a:p>
                    <a:p>
                      <a:pPr algn="ctr"/>
                      <a:endParaRPr lang="es-MX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90965"/>
                  </a:ext>
                </a:extLst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>
            <a:off x="1820488" y="4891002"/>
            <a:ext cx="5548745" cy="38030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lecha arriba 4"/>
          <p:cNvSpPr/>
          <p:nvPr/>
        </p:nvSpPr>
        <p:spPr>
          <a:xfrm>
            <a:off x="1702031" y="1250026"/>
            <a:ext cx="380307" cy="3927764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uadroTexto 6"/>
          <p:cNvSpPr txBox="1"/>
          <p:nvPr/>
        </p:nvSpPr>
        <p:spPr>
          <a:xfrm>
            <a:off x="3104803" y="5458345"/>
            <a:ext cx="293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CONCIENCIA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173656" y="1855812"/>
            <a:ext cx="3086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COMPETENCIA</a:t>
            </a:r>
            <a:endParaRPr lang="en-U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462645" y="1056755"/>
            <a:ext cx="414597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LA DINÁMICA DEL CAMBIO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140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1040" y="328076"/>
            <a:ext cx="726948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FASE 3. ESCOGER LAS HERRAMIENTAS ADECUADAS PARA CADA EQUIPO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78" y="1483647"/>
            <a:ext cx="8430842" cy="5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tonuc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92" y="207818"/>
            <a:ext cx="4775043" cy="63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2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73" y="289561"/>
            <a:ext cx="6878226" cy="61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 algn="r">
              <a:buNone/>
            </a:pPr>
            <a:r>
              <a:rPr lang="es-MX" sz="4800" dirty="0"/>
              <a:t>GRACIAS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91" y="198120"/>
            <a:ext cx="79420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1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454" y="373795"/>
            <a:ext cx="7805859" cy="1609344"/>
          </a:xfrm>
        </p:spPr>
        <p:txBody>
          <a:bodyPr>
            <a:noAutofit/>
          </a:bodyPr>
          <a:lstStyle/>
          <a:p>
            <a:pPr algn="ctr"/>
            <a:r>
              <a:rPr lang="es-MX" sz="2800" dirty="0"/>
              <a:t>En el trabajo TÉCNICO de los supervisores escolares…</a:t>
            </a:r>
            <a:br>
              <a:rPr lang="es-MX" sz="4000" dirty="0"/>
            </a:br>
            <a:r>
              <a:rPr lang="es-MX" sz="4000" dirty="0"/>
              <a:t>¿Ha cambiado algo en los últimos 6 años?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2386" y="2298677"/>
            <a:ext cx="7427214" cy="406333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s-IS" sz="1800" b="1" dirty="0">
                <a:solidFill>
                  <a:prstClr val="black"/>
                </a:solidFill>
              </a:rPr>
              <a:t>Nuevo calendario escolar</a:t>
            </a:r>
          </a:p>
          <a:p>
            <a:r>
              <a:rPr lang="is-IS" sz="1800" b="1" dirty="0">
                <a:solidFill>
                  <a:prstClr val="black"/>
                </a:solidFill>
              </a:rPr>
              <a:t>Consejo Técnico Escolar</a:t>
            </a:r>
            <a:endParaRPr lang="es-ES_tradnl" sz="1800" b="1" dirty="0">
              <a:solidFill>
                <a:prstClr val="black"/>
              </a:solidFill>
            </a:endParaRPr>
          </a:p>
          <a:p>
            <a:r>
              <a:rPr lang="is-IS" sz="1800" b="1" dirty="0">
                <a:solidFill>
                  <a:prstClr val="black"/>
                </a:solidFill>
              </a:rPr>
              <a:t>Guías de Consejo Técnico Escolar</a:t>
            </a:r>
          </a:p>
          <a:p>
            <a:r>
              <a:rPr lang="is-IS" sz="1800" b="1" dirty="0">
                <a:solidFill>
                  <a:prstClr val="black"/>
                </a:solidFill>
              </a:rPr>
              <a:t>Ruta de Mejora</a:t>
            </a:r>
          </a:p>
          <a:p>
            <a:r>
              <a:rPr lang="is-IS" sz="1800" b="1" dirty="0">
                <a:solidFill>
                  <a:prstClr val="black"/>
                </a:solidFill>
              </a:rPr>
              <a:t>Reuniones Nacionales de Supervisores</a:t>
            </a:r>
          </a:p>
          <a:p>
            <a:r>
              <a:rPr lang="is-IS" sz="1800" b="1" dirty="0">
                <a:solidFill>
                  <a:prstClr val="black"/>
                </a:solidFill>
              </a:rPr>
              <a:t>Observación de clase</a:t>
            </a:r>
          </a:p>
          <a:p>
            <a:r>
              <a:rPr lang="is-IS" sz="1800" b="1" dirty="0">
                <a:solidFill>
                  <a:prstClr val="black"/>
                </a:solidFill>
              </a:rPr>
              <a:t>Medición de habilidades lectoras y de cálculo mental</a:t>
            </a:r>
          </a:p>
          <a:p>
            <a:r>
              <a:rPr lang="is-IS" sz="1800" b="1" dirty="0">
                <a:solidFill>
                  <a:prstClr val="black"/>
                </a:solidFill>
              </a:rPr>
              <a:t>Sistema de Alerta Temprana</a:t>
            </a:r>
          </a:p>
          <a:p>
            <a:r>
              <a:rPr lang="is-IS" sz="1800" b="1" dirty="0">
                <a:solidFill>
                  <a:prstClr val="black"/>
                </a:solidFill>
              </a:rPr>
              <a:t>Diplomado</a:t>
            </a:r>
          </a:p>
          <a:p>
            <a:r>
              <a:rPr lang="is-IS" sz="1800" b="1" dirty="0">
                <a:solidFill>
                  <a:prstClr val="black"/>
                </a:solidFill>
              </a:rPr>
              <a:t>Acuerdo Secretarial 717</a:t>
            </a:r>
          </a:p>
          <a:p>
            <a:r>
              <a:rPr lang="is-IS" sz="1800" b="1" dirty="0">
                <a:solidFill>
                  <a:prstClr val="black"/>
                </a:solidFill>
              </a:rPr>
              <a:t>Iniciativas propias de supervisores</a:t>
            </a:r>
          </a:p>
          <a:p>
            <a:endParaRPr lang="is-IS" sz="1800" b="1" dirty="0">
              <a:solidFill>
                <a:prstClr val="black"/>
              </a:solidFill>
            </a:endParaRPr>
          </a:p>
          <a:p>
            <a:endParaRPr lang="es-ES_tradnl" sz="1800" b="1" dirty="0">
              <a:solidFill>
                <a:prstClr val="black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914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dirty="0"/>
              <a:t>¿qué no ha cambiado?...lo que se oye…</a:t>
            </a:r>
            <a:endParaRPr lang="en-U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MX" sz="1800" dirty="0"/>
              <a:t>…Algunas escuelas </a:t>
            </a:r>
            <a:r>
              <a:rPr lang="es-MX" sz="1800" b="1" i="1" dirty="0"/>
              <a:t>siguen</a:t>
            </a:r>
            <a:r>
              <a:rPr lang="es-MX" sz="1800" dirty="0"/>
              <a:t> la </a:t>
            </a:r>
            <a:r>
              <a:rPr lang="es-MX" sz="1800" i="1" dirty="0"/>
              <a:t>guía</a:t>
            </a:r>
            <a:r>
              <a:rPr lang="es-MX" sz="1800" dirty="0"/>
              <a:t> de manera mecánica</a:t>
            </a:r>
          </a:p>
          <a:p>
            <a:r>
              <a:rPr lang="es-MX" sz="1800" dirty="0"/>
              <a:t>…</a:t>
            </a:r>
            <a:r>
              <a:rPr lang="es-MX" sz="1800" i="1" dirty="0"/>
              <a:t>en esta escuela no realizan realmente el CTE…es viernes…</a:t>
            </a:r>
          </a:p>
          <a:p>
            <a:r>
              <a:rPr lang="es-MX" sz="1800" i="1" dirty="0"/>
              <a:t>…la observación de aula “no considera el contexto de nuestros alumnos”</a:t>
            </a:r>
          </a:p>
          <a:p>
            <a:r>
              <a:rPr lang="es-MX" sz="1800" i="1" dirty="0"/>
              <a:t>…medir sólo “velocidad de lectura” es un retraso de 40 años…</a:t>
            </a:r>
          </a:p>
          <a:p>
            <a:r>
              <a:rPr lang="es-MX" sz="1800" i="1" dirty="0"/>
              <a:t>…”tomar lectura a cada alumno es mucho trabajo”</a:t>
            </a:r>
          </a:p>
          <a:p>
            <a:r>
              <a:rPr lang="es-MX" sz="1800" i="1" dirty="0"/>
              <a:t>… En el CTE no todos los maestros </a:t>
            </a:r>
            <a:r>
              <a:rPr lang="es-MX" sz="1800" i="1" dirty="0" err="1"/>
              <a:t>participan..ni</a:t>
            </a:r>
            <a:r>
              <a:rPr lang="es-MX" sz="1800" i="1" dirty="0"/>
              <a:t> los directores</a:t>
            </a:r>
          </a:p>
          <a:p>
            <a:r>
              <a:rPr lang="es-MX" sz="1800" i="1" dirty="0"/>
              <a:t>…En esta escuela el director…no se organiza…</a:t>
            </a:r>
          </a:p>
          <a:p>
            <a:r>
              <a:rPr lang="es-MX" sz="1800" i="1" dirty="0"/>
              <a:t>…hay que hacerlo por que hoy “viene” el supervisor</a:t>
            </a:r>
          </a:p>
          <a:p>
            <a:r>
              <a:rPr lang="es-MX" sz="1800" i="1" dirty="0"/>
              <a:t>…¿Quién nos asegura “que esto va a continuar” con el cambio de gobierno?</a:t>
            </a:r>
          </a:p>
          <a:p>
            <a:endParaRPr lang="es-MX" sz="1800" i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314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608" y="2810534"/>
            <a:ext cx="7543800" cy="1207008"/>
          </a:xfrm>
        </p:spPr>
        <p:txBody>
          <a:bodyPr>
            <a:normAutofit/>
          </a:bodyPr>
          <a:lstStyle/>
          <a:p>
            <a:r>
              <a:rPr lang="es-MX" sz="5400" dirty="0"/>
              <a:t>¿cómo promover el cambio?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431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</a:t>
            </a:r>
            <a:r>
              <a:rPr lang="es-MX" sz="5400" dirty="0"/>
              <a:t>Vemos</a:t>
            </a:r>
            <a:r>
              <a:rPr lang="es-MX" sz="4000" dirty="0"/>
              <a:t> la necesidad de cambiar?</a:t>
            </a:r>
            <a:endParaRPr lang="es-MX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sz="3900" dirty="0"/>
              <a:t>VEMOS LO QUE NOS INTERESA…</a:t>
            </a:r>
          </a:p>
          <a:p>
            <a:endParaRPr lang="es-MX" sz="3200" dirty="0"/>
          </a:p>
          <a:p>
            <a:endParaRPr lang="es-MX" sz="3200" dirty="0"/>
          </a:p>
          <a:p>
            <a:pPr marL="0" indent="0">
              <a:buNone/>
            </a:pPr>
            <a:r>
              <a:rPr lang="es-MX" sz="3200" dirty="0"/>
              <a:t>Supervisar.  </a:t>
            </a:r>
            <a:r>
              <a:rPr lang="es-MX" sz="3200" i="1" dirty="0"/>
              <a:t>Ejercer la inspección superior en trabajos realizados por otros</a:t>
            </a:r>
          </a:p>
          <a:p>
            <a:pPr algn="r"/>
            <a:r>
              <a:rPr lang="es-MX" dirty="0"/>
              <a:t>Diccionario Real Academia Española</a:t>
            </a:r>
          </a:p>
        </p:txBody>
      </p:sp>
    </p:spTree>
    <p:extLst>
      <p:ext uri="{BB962C8B-B14F-4D97-AF65-F5344CB8AC3E}">
        <p14:creationId xmlns:p14="http://schemas.microsoft.com/office/powerpoint/2010/main" val="77640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0544" y="321190"/>
            <a:ext cx="5644834" cy="1609344"/>
          </a:xfrm>
        </p:spPr>
        <p:txBody>
          <a:bodyPr>
            <a:normAutofit/>
          </a:bodyPr>
          <a:lstStyle/>
          <a:p>
            <a:r>
              <a:rPr lang="es-MX" sz="6000" dirty="0"/>
              <a:t>El que busca…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3077" y="2438400"/>
            <a:ext cx="4905687" cy="17872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…Y si no lo encuentra, puede hacer que se construya.</a:t>
            </a:r>
          </a:p>
          <a:p>
            <a:pPr marL="0" indent="0" algn="just">
              <a:buNone/>
            </a:pPr>
            <a:endParaRPr lang="es-MX" sz="3600" dirty="0"/>
          </a:p>
          <a:p>
            <a:pPr marL="0" indent="0" algn="just">
              <a:buNone/>
            </a:pP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" y="0"/>
            <a:ext cx="2752725" cy="4876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41" y="5538174"/>
            <a:ext cx="7346317" cy="963251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67959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 mi escuela ideal 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625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Ya “Vimos” lo que queremos…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2386" y="1858172"/>
            <a:ext cx="7543800" cy="4050792"/>
          </a:xfrm>
        </p:spPr>
        <p:txBody>
          <a:bodyPr>
            <a:normAutofit/>
          </a:bodyPr>
          <a:lstStyle/>
          <a:p>
            <a:r>
              <a:rPr lang="es-MX" sz="4000" dirty="0"/>
              <a:t>¿Con quién debemos trabajar para que ocurra?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6" y="3283527"/>
            <a:ext cx="5631362" cy="35744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17530" y="3467516"/>
            <a:ext cx="2512132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MX" sz="2800" b="1" dirty="0"/>
              <a:t>FASE 2. CONOCER A NUESTROS EQUIPOS DE TRABAJO</a:t>
            </a:r>
          </a:p>
        </p:txBody>
      </p:sp>
    </p:spTree>
    <p:extLst>
      <p:ext uri="{BB962C8B-B14F-4D97-AF65-F5344CB8AC3E}">
        <p14:creationId xmlns:p14="http://schemas.microsoft.com/office/powerpoint/2010/main" val="2016554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201</TotalTime>
  <Words>407</Words>
  <Application>Microsoft Office PowerPoint</Application>
  <PresentationFormat>Presentación en pantalla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Rockwell</vt:lpstr>
      <vt:lpstr>Rockwell Condensed</vt:lpstr>
      <vt:lpstr>Wingdings</vt:lpstr>
      <vt:lpstr>Tipo de madera</vt:lpstr>
      <vt:lpstr>SUPERVISIÓN ESCOLAR Y LOS PROCESOS DE CAMBIO</vt:lpstr>
      <vt:lpstr>En el trabajo TÉCNICO de los supervisores escolares… ¿Ha cambiado algo en los últimos 6 años?</vt:lpstr>
      <vt:lpstr>¿qué no ha cambiado?...lo que se oye…</vt:lpstr>
      <vt:lpstr>¿cómo promover el cambio?</vt:lpstr>
      <vt:lpstr>¿Vemos la necesidad de cambiar?</vt:lpstr>
      <vt:lpstr>Presentación de PowerPoint</vt:lpstr>
      <vt:lpstr>El que busca…</vt:lpstr>
      <vt:lpstr>En mi escuela ideal …</vt:lpstr>
      <vt:lpstr>Ya “Vimos” lo que queremos…</vt:lpstr>
      <vt:lpstr>PARA PONERNOS DE ACUERDO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Germán Cervantes Ayala</dc:creator>
  <cp:lastModifiedBy>Usuario</cp:lastModifiedBy>
  <cp:revision>21</cp:revision>
  <dcterms:created xsi:type="dcterms:W3CDTF">2018-10-09T01:47:55Z</dcterms:created>
  <dcterms:modified xsi:type="dcterms:W3CDTF">2019-01-07T21:52:10Z</dcterms:modified>
</cp:coreProperties>
</file>